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eepcalms.com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b65c13d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b65c13d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5cf226caa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5cf226caa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Tomi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Kliens uj ugyfelet szerzett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</a:t>
            </a:r>
            <a:r>
              <a:rPr lang="en" sz="1400"/>
              <a:t>n-premise verzio beuzemelese ugyfel szamara, mert competitorkent tekintett Amazon-ra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Mar meglevo infrastruktura Azure-on</a:t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5cf226ca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5cf226ca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Kristof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Nehezkes indulas, kliens miatt, aki mivel egy nagy szervezet korlatozotott jogosultsagokat adtak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Legalabb 20 nekiindulas cluster letrehozasra, mert mindig hianyzott valami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 amikor letre is jott, ott is volt problema RBAC miatt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Ami pozitivum volt a szep, atlathato felhasznaloi felulet (bar  ez kevesebbet segitett, mert command line-bol dolgozunk)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5cf226caa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5cf226caa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5cf226caa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5cf226caa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 parancssorban ezt a hosszu command-ot kellett nekunk hasznalni akkoriban</a:t>
            </a:r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5cf226caa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5cf226caa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Skalazasnal eltorott cluster, mert nem tudott uj node-okat elinditani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Ha az elso worker node-al tortent valami nem tudtuk eltuntetni leskalazassal, mert nem engedte 0-ara venni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 problemak miatt vartuk az uj Kubernetes verziokat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 ez volt hogy nem megoldotta a problemankat, mint inkabb ujat eredmenyezett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5cf226caa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5cf226caa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Apro pici piros ertesites tajekoztatott rola, hogy valami nincs rendben, NAGYON nincs redben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Supportal valo hosszas levelezes utan azt a tanacsot kaptuk, hogy toroljuk, majd hozzuk letre ismet a clustert.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Ismert hibara futottunk ra, mely miatt a cluster egy visszafordithatatlan es rossz allapotban ragadt, mikor is minden tovabbi modositas remenytelen volt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Megoldasa a het folyaman a szolgaltatas updatelesevel volt varhato es erkezett</a:t>
            </a: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56148e0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56148e0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Viszont mi is hibaztunk mikor letrehoztuk a cluster-t, mert elkalkulaltuk az IP-k szamat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az egyik update soran </a:t>
            </a:r>
            <a:r>
              <a:rPr lang="en">
                <a:solidFill>
                  <a:schemeClr val="dk1"/>
                </a:solidFill>
              </a:rPr>
              <a:t>Megfelalo szamu worker node (+ Internal IP)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De legalabb a delete gomb mindig mukodott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5cf226caa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5cf226caa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Tomi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Kristof ugyan mar hataron mozgott, de szerencsere az asztal borigatas elmaradt.</a:t>
            </a:r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5cf226caa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5cf226caa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Igen elmaradt, mert s</a:t>
            </a:r>
            <a:r>
              <a:rPr lang="en" sz="1400">
                <a:solidFill>
                  <a:schemeClr val="dk1"/>
                </a:solidFill>
              </a:rPr>
              <a:t>ikerult kapcsolatba lepnunk a supporttal ismet, kik mindden esetben nagyon segitokeszen alltak hozza a problemainkhoz.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Ossze is gyujtottunk par erdekes szamot.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5cf226ca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5cf226c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letrehozas automatizaltan 1 oran belul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56148e0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56148e0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Kristof: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Implementacios feladatok es a munka oroszlan resze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Magasabb szintu kapcsolat tartas az ugyfellel, infrastruktura megtervezese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5cf226ca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5cf226ca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...tartalmazhatnak hibakat, fontos ezeknek a detektalasa es kezelese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5cf226ca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5cf226ca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https://keepcalms.com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e6c9bbdf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e6c9bbdf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Tomi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Online marketing tool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Link tracking &amp; Email kuldes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Szemelyre szabott ajanlatok (AI)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4b1edba32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4b1edba32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Tomi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alkalmazása túl törékeny, varatlan kimaradasokkal kuzdenek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Nehezen skalazhato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Tech stack rendbe tetele es modernizalasa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Magyarazat: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Adat tarolas: PostgreSQL, MongoDB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Caching: Redis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Kommunikacio servicek kozott (uzenet kuldes): RabbitMQ, NATS -&gt; melyekre kesobb visszaterunk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5cf226ca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5cf226c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Deployment startegia kidolgozasa es automatizalasa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cf226ca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5cf226ca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Kristof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4b1edba32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4b1edba32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Tomi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Felmertuk az aktualis allapotokat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Jelentos atalakitasokra volt szukseg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Lefaragjuk a felesleges reszeket s ujra mukodo kepesse varazsoljuk az alkalmazast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5cf226ca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5cf226ca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Kristof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Node.js verziok: node 6-ot, node 8-at hasznaltak, ezert jelentos kulonbseg volt az elerheto nyelvi feature-ok kozott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Egyetlen process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API (HTTP interface), cron jobok, kulonbozo worker folyamatok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skalazasi problema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NATS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Gyors, Cloud fuggetlen, open-source uzenetkuldo rendszer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Az alkalmazas logikat attekintve nem ez a megfelelo eszkoz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A</a:t>
            </a:r>
            <a:r>
              <a:rPr b="1" lang="en">
                <a:solidFill>
                  <a:schemeClr val="dk1"/>
                </a:solidFill>
              </a:rPr>
              <a:t>t-most-once (</a:t>
            </a:r>
            <a:r>
              <a:rPr lang="en">
                <a:solidFill>
                  <a:schemeClr val="dk1"/>
                </a:solidFill>
              </a:rPr>
              <a:t>NATS</a:t>
            </a:r>
            <a:r>
              <a:rPr b="1" lang="en">
                <a:solidFill>
                  <a:schemeClr val="dk1"/>
                </a:solidFill>
              </a:rPr>
              <a:t>) -&gt; </a:t>
            </a:r>
            <a:r>
              <a:rPr lang="en">
                <a:solidFill>
                  <a:schemeClr val="dk1"/>
                </a:solidFill>
              </a:rPr>
              <a:t>egy valaki vagy megkapja, vagy senki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At-least-once (</a:t>
            </a:r>
            <a:r>
              <a:rPr lang="en">
                <a:solidFill>
                  <a:schemeClr val="dk1"/>
                </a:solidFill>
              </a:rPr>
              <a:t>NATS Streaming</a:t>
            </a:r>
            <a:r>
              <a:rPr b="1" lang="en">
                <a:solidFill>
                  <a:schemeClr val="dk1"/>
                </a:solidFill>
              </a:rPr>
              <a:t>) -&gt; </a:t>
            </a:r>
            <a:r>
              <a:rPr lang="en">
                <a:solidFill>
                  <a:schemeClr val="dk1"/>
                </a:solidFill>
              </a:rPr>
              <a:t>kezbesitesi garancia van, de tobb service is megkaphatja ugyan azt az uzenetet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Email kuldos pelda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MEGOLDAS: sajat retry logic implementalasa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Kristof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PACKAGES: </a:t>
            </a:r>
            <a:r>
              <a:rPr lang="en">
                <a:solidFill>
                  <a:schemeClr val="dk1"/>
                </a:solidFill>
              </a:rPr>
              <a:t>kerek ujra feltalalasa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NATS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Regi fejleszto altal irt belso library a nativ kore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TLS-t nem tamogatta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Uj release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HTML kodbol kepek renderelese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Electron app nem volt dockerizalhato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Puppeteer-re cserelodott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5cf226caa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5cf226ca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Tomi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CI/CD</a:t>
            </a:r>
            <a:r>
              <a:rPr lang="en">
                <a:solidFill>
                  <a:schemeClr val="dk1"/>
                </a:solidFill>
              </a:rPr>
              <a:t> -&gt; testek, build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Kristof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Istio webhook-ok hianya miatt korlatozottan mukodott, de stabilan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AWS ugyan adja a managed szolgaltatast a master node-okra, de minden mast (VPC, firewall rules, etc) nekunk kell letrehozni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 sok hianyossag es a half-managed szolgaltatas ellenere, jo tapasztalatunk volt vele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669B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2C3E5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8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259575" y="519850"/>
            <a:ext cx="8520600" cy="15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Amikor a Developer Operál</a:t>
            </a:r>
            <a:endParaRPr b="1" sz="4800"/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975" y="2589250"/>
            <a:ext cx="3739799" cy="213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-25" y="4649425"/>
            <a:ext cx="91440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highlight>
                  <a:srgbClr val="2C3E50"/>
                </a:highlight>
                <a:latin typeface="Montserrat"/>
                <a:ea typeface="Montserrat"/>
                <a:cs typeface="Montserrat"/>
                <a:sym typeface="Montserrat"/>
              </a:rPr>
              <a:t>© RisingStack, Inc. 2019 | RisingStack® is a registered trademark of RisingStack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1060200" y="2067617"/>
            <a:ext cx="7023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avagy </a:t>
            </a: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egy kalandos War Story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776" y="4809559"/>
            <a:ext cx="959710" cy="2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338" y="681025"/>
            <a:ext cx="755332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ctrTitle"/>
          </p:nvPr>
        </p:nvSpPr>
        <p:spPr>
          <a:xfrm>
            <a:off x="354300" y="1241525"/>
            <a:ext cx="84354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Preview állapotból épp csak kilépett a szolgáltatás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A deploy váratott magára k</a:t>
            </a:r>
            <a:r>
              <a:rPr lang="en" sz="1800"/>
              <a:t>orlátozott jogosultságok miatt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RBAC problémák, Service Account jogosultság hiányosságok miatt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Egyszerűbb cluster létrehozás, átláthatóbb UI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72" name="Google Shape;172;p3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Első deployment Azure AKS-en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35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776" y="4809559"/>
            <a:ext cx="959710" cy="2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450" y="152400"/>
            <a:ext cx="581310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776" y="4809559"/>
            <a:ext cx="959710" cy="2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2363" y="152400"/>
            <a:ext cx="385926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Azure-on való munkálkodás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8"/>
          <p:cNvSpPr txBox="1"/>
          <p:nvPr>
            <p:ph type="ctrTitle"/>
          </p:nvPr>
        </p:nvSpPr>
        <p:spPr>
          <a:xfrm>
            <a:off x="354300" y="1241525"/>
            <a:ext cx="84354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Skálázási problémák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Ismeretlen bug felfedezése cluster upgrade során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Megfelelő számú Internal IP szükséges, mikor Kubernetes verziót frissítünk</a:t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92" name="Google Shape;192;p38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776" y="4809559"/>
            <a:ext cx="959710" cy="2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5238"/>
            <a:ext cx="8839203" cy="175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6710" y="2326149"/>
            <a:ext cx="4650580" cy="248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Azure-on való munkálkodás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0"/>
          <p:cNvSpPr txBox="1"/>
          <p:nvPr>
            <p:ph type="ctrTitle"/>
          </p:nvPr>
        </p:nvSpPr>
        <p:spPr>
          <a:xfrm>
            <a:off x="354300" y="1241525"/>
            <a:ext cx="84354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Skálázási problémák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Ismeretlen bug felfedezése cluster upgrade során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Megfelelő számú Internal IP szükséges, mikor Kubernetes verziót frissítünk</a:t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06" name="Google Shape;206;p40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776" y="4809559"/>
            <a:ext cx="959710" cy="2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2525" y="319375"/>
            <a:ext cx="4978944" cy="450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>
            <p:ph type="ctrTitle"/>
          </p:nvPr>
        </p:nvSpPr>
        <p:spPr>
          <a:xfrm>
            <a:off x="354300" y="1241525"/>
            <a:ext cx="47892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6 különböző probléma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193 váltott e-mail a support-al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Legalább 5 óra telefonos beszélgetés a support-al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8x újra létrehozott cluster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18" name="Google Shape;218;p4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Azure-os statisztikák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42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5400" y="951850"/>
            <a:ext cx="3402050" cy="34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>
            <p:ph type="ctrTitle"/>
          </p:nvPr>
        </p:nvSpPr>
        <p:spPr>
          <a:xfrm>
            <a:off x="311700" y="2136150"/>
            <a:ext cx="8520600" cy="87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Hova jutottunk?</a:t>
            </a:r>
            <a:endParaRPr sz="4800"/>
          </a:p>
        </p:txBody>
      </p:sp>
      <p:pic>
        <p:nvPicPr>
          <p:cNvPr id="226" name="Google Shape;226;p43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70500" y="2759150"/>
            <a:ext cx="421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Arial"/>
                <a:ea typeface="Arial"/>
                <a:cs typeface="Arial"/>
                <a:sym typeface="Arial"/>
              </a:rPr>
              <a:t>Hódi Tamás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Senior Software Engineer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8" name="Google Shape;108;p26"/>
          <p:cNvSpPr txBox="1"/>
          <p:nvPr>
            <p:ph idx="4294967295" type="title"/>
          </p:nvPr>
        </p:nvSpPr>
        <p:spPr>
          <a:xfrm>
            <a:off x="311700" y="208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 who --all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7138" y="1130550"/>
            <a:ext cx="1520225" cy="15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638" y="1130550"/>
            <a:ext cx="1520225" cy="15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/>
        </p:nvSpPr>
        <p:spPr>
          <a:xfrm>
            <a:off x="492300" y="3770450"/>
            <a:ext cx="8159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Node.js, Kubernetes, Distributed systems, Cloud things...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6"/>
          <p:cNvSpPr txBox="1"/>
          <p:nvPr>
            <p:ph type="ctrTitle"/>
          </p:nvPr>
        </p:nvSpPr>
        <p:spPr>
          <a:xfrm>
            <a:off x="4584000" y="2759150"/>
            <a:ext cx="421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Arial"/>
                <a:ea typeface="Arial"/>
                <a:cs typeface="Arial"/>
                <a:sym typeface="Arial"/>
              </a:rPr>
              <a:t>Iváncza Kristóf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Full-Stack Software Engineer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>
            <p:ph type="ctrTitle"/>
          </p:nvPr>
        </p:nvSpPr>
        <p:spPr>
          <a:xfrm>
            <a:off x="354300" y="1241525"/>
            <a:ext cx="8435400" cy="33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2 szolgáltató / </a:t>
            </a:r>
            <a:r>
              <a:rPr lang="en" sz="2000"/>
              <a:t>4 Kubernetes cluster / 35 deployment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Cloud native technológia is működhet másként szolgáltató függvényében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/>
              <a:t>Szoftvereket emberek készítik (néha) embereknek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32" name="Google Shape;232;p4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Eredmények &amp; Tapasztalatok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44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776" y="4809559"/>
            <a:ext cx="959710" cy="2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8238" y="351375"/>
            <a:ext cx="3807524" cy="444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ctrTitle"/>
          </p:nvPr>
        </p:nvSpPr>
        <p:spPr>
          <a:xfrm>
            <a:off x="311700" y="2136150"/>
            <a:ext cx="8520600" cy="87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Miről lesz szó?</a:t>
            </a:r>
            <a:endParaRPr sz="4800"/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ctrTitle"/>
          </p:nvPr>
        </p:nvSpPr>
        <p:spPr>
          <a:xfrm>
            <a:off x="354300" y="1212900"/>
            <a:ext cx="8435400" cy="33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15-20 microservice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Microsoft Azure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Virtual machine + PM2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Node.js, Python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PostgreSQL, MongoDB, Redis, RabbitMQ, NATS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Kiindulási állapot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ctrTitle"/>
          </p:nvPr>
        </p:nvSpPr>
        <p:spPr>
          <a:xfrm>
            <a:off x="354300" y="1212900"/>
            <a:ext cx="8435400" cy="33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Bitbucket Pipelines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Docker, Kubernetes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Istio, Prometheus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Multi-cloud stratégia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Álmok és feladataink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ctrTitle"/>
          </p:nvPr>
        </p:nvSpPr>
        <p:spPr>
          <a:xfrm>
            <a:off x="311700" y="2136150"/>
            <a:ext cx="8520600" cy="87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Hogyan is </a:t>
            </a:r>
            <a:r>
              <a:rPr lang="en" sz="4800"/>
              <a:t>kezdtünk</a:t>
            </a:r>
            <a:r>
              <a:rPr lang="en" sz="4800"/>
              <a:t> neki</a:t>
            </a:r>
            <a:r>
              <a:rPr lang="en" sz="4800"/>
              <a:t>?</a:t>
            </a:r>
            <a:endParaRPr sz="4800"/>
          </a:p>
        </p:txBody>
      </p:sp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776" y="4809559"/>
            <a:ext cx="959710" cy="24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900" y="959888"/>
            <a:ext cx="3223724" cy="3223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xe" id="146" name="Google Shape;14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000" y="1098965"/>
            <a:ext cx="3223725" cy="29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ctrTitle"/>
          </p:nvPr>
        </p:nvSpPr>
        <p:spPr>
          <a:xfrm>
            <a:off x="354300" y="1241525"/>
            <a:ext cx="8435400" cy="33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Különböző Node.js verziók használata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A service-ek egyetlen process-en belül kezeltek mindent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NATS nem megfelelő használata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Egyedi és elavult library-k használata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Service-ek dockerizálása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2" name="Google Shape;152;p3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Microservice-ek refaktorálása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32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C3E5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ctrTitle"/>
          </p:nvPr>
        </p:nvSpPr>
        <p:spPr>
          <a:xfrm>
            <a:off x="354300" y="1241525"/>
            <a:ext cx="8435400" cy="33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Első naptól kezdve használtuk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Istio kezdetben </a:t>
            </a:r>
            <a:r>
              <a:rPr lang="en" sz="1800">
                <a:solidFill>
                  <a:srgbClr val="FFFFFF"/>
                </a:solidFill>
              </a:rPr>
              <a:t>korlátozott</a:t>
            </a:r>
            <a:r>
              <a:rPr lang="en" sz="1800">
                <a:solidFill>
                  <a:srgbClr val="FFFFFF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funkcionalitással</a:t>
            </a:r>
            <a:r>
              <a:rPr lang="en" sz="1800">
                <a:solidFill>
                  <a:srgbClr val="FFFFFF"/>
                </a:solidFill>
              </a:rPr>
              <a:t> működött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Half-managed szolgáltatás, amit AWS kitalált Kubernetes-re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Speciális networking CloudFormation template-el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/>
              <a:t>Nagyon pozitív első tapasztalat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9" name="Google Shape;159;p3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Első deployment AWS EKS-en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33"/>
          <p:cNvPicPr preferRelativeResize="0"/>
          <p:nvPr/>
        </p:nvPicPr>
        <p:blipFill rotWithShape="1">
          <a:blip r:embed="rId3">
            <a:alphaModFix/>
          </a:blip>
          <a:srcRect b="33412" l="21258" r="20595" t="33935"/>
          <a:stretch/>
        </p:blipFill>
        <p:spPr>
          <a:xfrm>
            <a:off x="8029450" y="4724575"/>
            <a:ext cx="1039549" cy="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